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6" r:id="rId4"/>
    <p:sldId id="257" r:id="rId5"/>
    <p:sldId id="260" r:id="rId6"/>
    <p:sldId id="265" r:id="rId7"/>
    <p:sldId id="263" r:id="rId8"/>
    <p:sldId id="269" r:id="rId9"/>
    <p:sldId id="264" r:id="rId10"/>
    <p:sldId id="267" r:id="rId11"/>
    <p:sldId id="258" r:id="rId12"/>
    <p:sldId id="268" r:id="rId13"/>
    <p:sldId id="270" r:id="rId14"/>
    <p:sldId id="271" r:id="rId15"/>
    <p:sldId id="272" r:id="rId16"/>
    <p:sldId id="277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75133" autoAdjust="0"/>
  </p:normalViewPr>
  <p:slideViewPr>
    <p:cSldViewPr>
      <p:cViewPr varScale="1">
        <p:scale>
          <a:sx n="68" d="100"/>
          <a:sy n="68" d="100"/>
        </p:scale>
        <p:origin x="-204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98C56-8380-4045-8AA5-B7CA00F5159B}" type="datetimeFigureOut">
              <a:rPr lang="en-GB" smtClean="0"/>
              <a:pPr/>
              <a:t>07/09/2021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0082-56F5-4F43-A187-4D1B3F98A7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626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etter Gothic" pitchFamily="49" charset="0"/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2567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5985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pPr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40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pPr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090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etter Gothic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bg1">
                <a:alpha val="60000"/>
              </a:schemeClr>
            </a:solidFill>
          </a:ln>
        </p:spPr>
        <p:txBody>
          <a:bodyPr/>
          <a:lstStyle>
            <a:lvl1pPr>
              <a:defRPr b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1pPr>
            <a:lvl2pPr>
              <a:defRPr b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2pPr>
            <a:lvl3pPr>
              <a:defRPr b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3pPr>
            <a:lvl4pPr>
              <a:defRPr b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4pPr>
            <a:lvl5pPr>
              <a:defRPr b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1417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pPr/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45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pPr/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545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pPr/>
              <a:t>07/09/2021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590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pPr/>
              <a:t>07/09/2021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185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pPr/>
              <a:t>07/09/2021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982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pPr/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540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65AB-650A-4646-9440-E21ABEAE6E80}" type="datetimeFigureOut">
              <a:rPr lang="en-GB" smtClean="0"/>
              <a:pPr/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FE6FF-53C9-496C-8566-415691A277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244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://wall4all.me/walls/space/galaxies-outer-space-stars-1001261-2560x1600.jp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11811000" cy="73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://wall4all.me/walls/space/galaxies-outer-space-stars-1001261-2560x1600.jpg"/>
          <p:cNvSpPr>
            <a:spLocks noChangeAspect="1" noChangeArrowheads="1"/>
          </p:cNvSpPr>
          <p:nvPr userDrawn="1"/>
        </p:nvSpPr>
        <p:spPr bwMode="auto">
          <a:xfrm>
            <a:off x="215900" y="15875"/>
            <a:ext cx="11811000" cy="73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C:\Users\rherbert\Desktop\Stars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9036496" cy="67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0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b="1" dirty="0" smtClean="0"/>
              <a:t>Digital Electronics(18EC34)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</a:t>
            </a:r>
          </a:p>
          <a:p>
            <a:r>
              <a:rPr lang="en-GB" dirty="0" smtClean="0">
                <a:latin typeface="Bodoni MT Black" pitchFamily="18" charset="0"/>
              </a:rPr>
              <a:t>Mrs </a:t>
            </a:r>
            <a:r>
              <a:rPr lang="en-GB" dirty="0" err="1" smtClean="0">
                <a:latin typeface="Bodoni MT Black" pitchFamily="18" charset="0"/>
              </a:rPr>
              <a:t>Kokila</a:t>
            </a:r>
            <a:r>
              <a:rPr lang="en-GB" dirty="0" smtClean="0">
                <a:latin typeface="Bodoni MT Black" pitchFamily="18" charset="0"/>
              </a:rPr>
              <a:t> K S</a:t>
            </a:r>
          </a:p>
          <a:p>
            <a:r>
              <a:rPr lang="en-GB" dirty="0" smtClean="0">
                <a:latin typeface="Bodoni MT Black" pitchFamily="18" charset="0"/>
              </a:rPr>
              <a:t>Asst Prof </a:t>
            </a:r>
          </a:p>
          <a:p>
            <a:r>
              <a:rPr lang="en-GB" dirty="0" smtClean="0">
                <a:latin typeface="Bodoni MT Black" pitchFamily="18" charset="0"/>
              </a:rPr>
              <a:t>Dept of ECE ,BGSIT</a:t>
            </a:r>
            <a:endParaRPr lang="en-GB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7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NOT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827584" y="2340843"/>
            <a:ext cx="6769396" cy="2600325"/>
            <a:chOff x="827584" y="2340843"/>
            <a:chExt cx="6769396" cy="2600325"/>
          </a:xfrm>
        </p:grpSpPr>
        <p:pic>
          <p:nvPicPr>
            <p:cNvPr id="14" name="Picture 2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740905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693" y="2340843"/>
              <a:ext cx="1411287" cy="26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827584" y="2340843"/>
            <a:ext cx="6856660" cy="2609850"/>
            <a:chOff x="827584" y="2340843"/>
            <a:chExt cx="6856660" cy="2609850"/>
          </a:xfrm>
        </p:grpSpPr>
        <p:pic>
          <p:nvPicPr>
            <p:cNvPr id="1026" name="Picture 2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27584" y="2740905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340843"/>
              <a:ext cx="1816100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483768" y="2852936"/>
            <a:ext cx="4104456" cy="1656184"/>
            <a:chOff x="2627784" y="3032956"/>
            <a:chExt cx="4104456" cy="1656184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2627784" y="3789040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652120" y="3861048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Connector 15"/>
            <p:cNvSpPr/>
            <p:nvPr/>
          </p:nvSpPr>
          <p:spPr>
            <a:xfrm>
              <a:off x="5436096" y="3753036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Extract 16"/>
            <p:cNvSpPr/>
            <p:nvPr/>
          </p:nvSpPr>
          <p:spPr>
            <a:xfrm rot="5400000">
              <a:off x="3743908" y="2996952"/>
              <a:ext cx="1656184" cy="1728192"/>
            </a:xfrm>
            <a:prstGeom prst="flowChartExtract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0313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in Binary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83968" y="1772816"/>
            <a:ext cx="72008" cy="403244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63688" y="2420888"/>
            <a:ext cx="51845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83768" y="1793843"/>
            <a:ext cx="9361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+</a:t>
            </a:r>
            <a:endParaRPr lang="en-GB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5436096" y="1793843"/>
            <a:ext cx="9361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-</a:t>
            </a:r>
            <a:endParaRPr lang="en-GB" sz="4800" b="1" dirty="0"/>
          </a:p>
        </p:txBody>
      </p:sp>
      <p:sp>
        <p:nvSpPr>
          <p:cNvPr id="12" name="Rectangle 11"/>
          <p:cNvSpPr/>
          <p:nvPr/>
        </p:nvSpPr>
        <p:spPr>
          <a:xfrm>
            <a:off x="2187352" y="3573016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YES</a:t>
            </a:r>
            <a:endParaRPr lang="en-GB" sz="4800" dirty="0"/>
          </a:p>
        </p:txBody>
      </p:sp>
      <p:sp>
        <p:nvSpPr>
          <p:cNvPr id="13" name="Rectangle 12"/>
          <p:cNvSpPr/>
          <p:nvPr/>
        </p:nvSpPr>
        <p:spPr>
          <a:xfrm>
            <a:off x="2187352" y="4437112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TRUE</a:t>
            </a:r>
            <a:endParaRPr lang="en-GB" sz="4800" dirty="0"/>
          </a:p>
        </p:txBody>
      </p:sp>
      <p:sp>
        <p:nvSpPr>
          <p:cNvPr id="15" name="Rectangle 14"/>
          <p:cNvSpPr/>
          <p:nvPr/>
        </p:nvSpPr>
        <p:spPr>
          <a:xfrm>
            <a:off x="2187352" y="5301208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1</a:t>
            </a:r>
            <a:endParaRPr lang="en-GB" sz="4800" dirty="0"/>
          </a:p>
        </p:txBody>
      </p:sp>
      <p:sp>
        <p:nvSpPr>
          <p:cNvPr id="16" name="Rectangle 15"/>
          <p:cNvSpPr/>
          <p:nvPr/>
        </p:nvSpPr>
        <p:spPr>
          <a:xfrm>
            <a:off x="5107868" y="3573016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NO</a:t>
            </a:r>
            <a:endParaRPr lang="en-GB" sz="4800" dirty="0"/>
          </a:p>
        </p:txBody>
      </p:sp>
      <p:sp>
        <p:nvSpPr>
          <p:cNvPr id="17" name="Rectangle 16"/>
          <p:cNvSpPr/>
          <p:nvPr/>
        </p:nvSpPr>
        <p:spPr>
          <a:xfrm>
            <a:off x="5107868" y="4437112"/>
            <a:ext cx="16963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FALSE</a:t>
            </a:r>
            <a:endParaRPr lang="en-GB" sz="4800" dirty="0"/>
          </a:p>
        </p:txBody>
      </p:sp>
      <p:sp>
        <p:nvSpPr>
          <p:cNvPr id="18" name="Rectangle 17"/>
          <p:cNvSpPr/>
          <p:nvPr/>
        </p:nvSpPr>
        <p:spPr>
          <a:xfrm>
            <a:off x="5107868" y="5301208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0</a:t>
            </a:r>
            <a:endParaRPr lang="en-GB" sz="4800" dirty="0"/>
          </a:p>
        </p:txBody>
      </p:sp>
      <p:sp>
        <p:nvSpPr>
          <p:cNvPr id="14" name="Rectangle 13"/>
          <p:cNvSpPr/>
          <p:nvPr/>
        </p:nvSpPr>
        <p:spPr>
          <a:xfrm>
            <a:off x="2187352" y="2708920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HIGH</a:t>
            </a:r>
            <a:endParaRPr lang="en-GB" sz="4800" dirty="0"/>
          </a:p>
        </p:txBody>
      </p:sp>
      <p:sp>
        <p:nvSpPr>
          <p:cNvPr id="19" name="Rectangle 18"/>
          <p:cNvSpPr/>
          <p:nvPr/>
        </p:nvSpPr>
        <p:spPr>
          <a:xfrm>
            <a:off x="5107868" y="2708920"/>
            <a:ext cx="1592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LOW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xmlns="" val="14335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True or </a:t>
            </a:r>
            <a:r>
              <a:rPr lang="en-GB" dirty="0" smtClean="0"/>
              <a:t>False?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AND Gate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TRUTH TABLE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5436096" y="1772816"/>
            <a:ext cx="2952328" cy="4038398"/>
            <a:chOff x="5436096" y="1772816"/>
            <a:chExt cx="2952328" cy="40383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20205" y="177281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5436096" y="2420888"/>
              <a:ext cx="295232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436096" y="177876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404314" y="1778766"/>
              <a:ext cx="60007" cy="402649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388424" y="1772816"/>
              <a:ext cx="0" cy="403839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148697" y="3048884"/>
            <a:ext cx="3351295" cy="1073573"/>
            <a:chOff x="2411760" y="3068960"/>
            <a:chExt cx="4320480" cy="1584176"/>
          </a:xfrm>
        </p:grpSpPr>
        <p:sp>
          <p:nvSpPr>
            <p:cNvPr id="12" name="Flowchart: Delay 11"/>
            <p:cNvSpPr/>
            <p:nvPr/>
          </p:nvSpPr>
          <p:spPr>
            <a:xfrm>
              <a:off x="3707904" y="3068960"/>
              <a:ext cx="1728192" cy="1584176"/>
            </a:xfrm>
            <a:prstGeom prst="flowChartDelay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Connector 15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8652" y="29969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652" y="376003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B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7984" y="3284984"/>
            <a:ext cx="648072" cy="510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80112" y="1863708"/>
            <a:ext cx="2592288" cy="432048"/>
            <a:chOff x="5580112" y="1863708"/>
            <a:chExt cx="2592288" cy="432048"/>
          </a:xfrm>
        </p:grpSpPr>
        <p:sp>
          <p:nvSpPr>
            <p:cNvPr id="22" name="Rectangle 21"/>
            <p:cNvSpPr/>
            <p:nvPr/>
          </p:nvSpPr>
          <p:spPr>
            <a:xfrm>
              <a:off x="5580112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A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02355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B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24328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Q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580112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8224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96336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88224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96336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80112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596336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80112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88224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596336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88224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8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53" grpId="0"/>
      <p:bldP spid="55" grpId="0"/>
      <p:bldP spid="56" grpId="0"/>
      <p:bldP spid="57" grpId="0"/>
      <p:bldP spid="58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True or </a:t>
            </a:r>
            <a:r>
              <a:rPr lang="en-GB" dirty="0" smtClean="0"/>
              <a:t>False?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OR Gate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TRUTH TABLE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5436096" y="1772816"/>
            <a:ext cx="2952328" cy="4038398"/>
            <a:chOff x="5436096" y="1772816"/>
            <a:chExt cx="2952328" cy="40383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20205" y="177281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5436096" y="2420888"/>
              <a:ext cx="295232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436096" y="177876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404314" y="1778766"/>
              <a:ext cx="60007" cy="402649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388424" y="1772816"/>
              <a:ext cx="0" cy="403839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18652" y="29969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652" y="376003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B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7984" y="3284984"/>
            <a:ext cx="648072" cy="510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80112" y="1863708"/>
            <a:ext cx="2592288" cy="432048"/>
            <a:chOff x="5580112" y="1863708"/>
            <a:chExt cx="2592288" cy="432048"/>
          </a:xfrm>
        </p:grpSpPr>
        <p:sp>
          <p:nvSpPr>
            <p:cNvPr id="22" name="Rectangle 21"/>
            <p:cNvSpPr/>
            <p:nvPr/>
          </p:nvSpPr>
          <p:spPr>
            <a:xfrm>
              <a:off x="5580112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A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02355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B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24328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Q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580112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8224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96336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88224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96336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80112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88224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96336" y="406560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80112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88224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596336" y="479715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87624" y="2978950"/>
            <a:ext cx="3240360" cy="1242138"/>
            <a:chOff x="2411760" y="3086962"/>
            <a:chExt cx="4320480" cy="1566174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Connector 40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lowchart: Stored Data 43"/>
            <p:cNvSpPr/>
            <p:nvPr/>
          </p:nvSpPr>
          <p:spPr>
            <a:xfrm rot="10800000">
              <a:off x="3491880" y="3086962"/>
              <a:ext cx="1944216" cy="1566174"/>
            </a:xfrm>
            <a:prstGeom prst="flowChartOnlineStorag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0781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True or </a:t>
            </a:r>
            <a:r>
              <a:rPr lang="en-GB" dirty="0" smtClean="0"/>
              <a:t>False?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NOT Gate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TRUTH TABLE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2" name="Group 51"/>
          <p:cNvGrpSpPr/>
          <p:nvPr/>
        </p:nvGrpSpPr>
        <p:grpSpPr>
          <a:xfrm>
            <a:off x="5436096" y="1772816"/>
            <a:ext cx="2028225" cy="4038398"/>
            <a:chOff x="5436096" y="1772816"/>
            <a:chExt cx="2028225" cy="40383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20205" y="177281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5436096" y="2420888"/>
              <a:ext cx="199822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436096" y="1778766"/>
              <a:ext cx="72008" cy="40324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404314" y="1778766"/>
              <a:ext cx="60007" cy="402649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18652" y="328498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7984" y="3284984"/>
            <a:ext cx="648072" cy="510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80112" y="1863708"/>
            <a:ext cx="1570315" cy="432048"/>
            <a:chOff x="5580112" y="1863708"/>
            <a:chExt cx="1570315" cy="432048"/>
          </a:xfrm>
        </p:grpSpPr>
        <p:sp>
          <p:nvSpPr>
            <p:cNvPr id="22" name="Rectangle 21"/>
            <p:cNvSpPr/>
            <p:nvPr/>
          </p:nvSpPr>
          <p:spPr>
            <a:xfrm>
              <a:off x="5580112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A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02355" y="1863708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Q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580112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8224" y="2602497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88224" y="3334049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166724" y="2852936"/>
            <a:ext cx="3261260" cy="1463104"/>
            <a:chOff x="2627784" y="3032956"/>
            <a:chExt cx="4104456" cy="1656184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627784" y="3789040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652120" y="3861048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lowchart: Connector 47"/>
            <p:cNvSpPr/>
            <p:nvPr/>
          </p:nvSpPr>
          <p:spPr>
            <a:xfrm>
              <a:off x="5436096" y="3753036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lowchart: Extract 48"/>
            <p:cNvSpPr/>
            <p:nvPr/>
          </p:nvSpPr>
          <p:spPr>
            <a:xfrm rot="5400000">
              <a:off x="3743908" y="2996952"/>
              <a:ext cx="1656184" cy="1728192"/>
            </a:xfrm>
            <a:prstGeom prst="flowChartExtra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4052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6" grpId="0"/>
      <p:bldP spid="27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 AND gate and a NOT gate 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971600" y="3068960"/>
            <a:ext cx="6984776" cy="1671673"/>
            <a:chOff x="971600" y="3068960"/>
            <a:chExt cx="6984776" cy="1671673"/>
          </a:xfrm>
        </p:grpSpPr>
        <p:grpSp>
          <p:nvGrpSpPr>
            <p:cNvPr id="5" name="Group 4"/>
            <p:cNvGrpSpPr/>
            <p:nvPr/>
          </p:nvGrpSpPr>
          <p:grpSpPr>
            <a:xfrm>
              <a:off x="971600" y="3068960"/>
              <a:ext cx="4104456" cy="1584176"/>
              <a:chOff x="2411760" y="3068960"/>
              <a:chExt cx="4104456" cy="1584176"/>
            </a:xfrm>
          </p:grpSpPr>
          <p:sp>
            <p:nvSpPr>
              <p:cNvPr id="4" name="Flowchart: Delay 3"/>
              <p:cNvSpPr/>
              <p:nvPr/>
            </p:nvSpPr>
            <p:spPr>
              <a:xfrm>
                <a:off x="3707904" y="3068960"/>
                <a:ext cx="1728192" cy="1584176"/>
              </a:xfrm>
              <a:prstGeom prst="flowChartDelay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H="1">
                <a:off x="2627784" y="3284984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2627784" y="4437112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5436096" y="3838795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lowchart: Connector 8"/>
              <p:cNvSpPr/>
              <p:nvPr/>
            </p:nvSpPr>
            <p:spPr>
              <a:xfrm>
                <a:off x="2411760" y="3176972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lowchart: Connector 9"/>
              <p:cNvSpPr/>
              <p:nvPr/>
            </p:nvSpPr>
            <p:spPr>
              <a:xfrm>
                <a:off x="2435000" y="4329100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83968" y="3084449"/>
              <a:ext cx="3672408" cy="1656184"/>
              <a:chOff x="2627784" y="3032956"/>
              <a:chExt cx="3672408" cy="16561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2627784" y="3789040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652120" y="3861048"/>
                <a:ext cx="648072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lowchart: Connector 15"/>
              <p:cNvSpPr/>
              <p:nvPr/>
            </p:nvSpPr>
            <p:spPr>
              <a:xfrm>
                <a:off x="5436096" y="3753036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lowchart: Extract 16"/>
              <p:cNvSpPr/>
              <p:nvPr/>
            </p:nvSpPr>
            <p:spPr>
              <a:xfrm rot="5400000">
                <a:off x="3743908" y="2996952"/>
                <a:ext cx="1656184" cy="1728192"/>
              </a:xfrm>
              <a:prstGeom prst="flowChartExtra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395536" y="3063845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6" y="422108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B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6780" y="3298271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C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84368" y="364502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2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NAND gate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267744" y="3068960"/>
            <a:ext cx="4320480" cy="1584176"/>
            <a:chOff x="2411760" y="3068960"/>
            <a:chExt cx="4320480" cy="1584176"/>
          </a:xfrm>
        </p:grpSpPr>
        <p:sp>
          <p:nvSpPr>
            <p:cNvPr id="4" name="Flowchart: Delay 3"/>
            <p:cNvSpPr/>
            <p:nvPr/>
          </p:nvSpPr>
          <p:spPr>
            <a:xfrm>
              <a:off x="3707904" y="3068960"/>
              <a:ext cx="1728192" cy="1584176"/>
            </a:xfrm>
            <a:prstGeom prst="flowChartDelay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652120" y="3838795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691680" y="3063845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91680" y="422108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B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50396" y="3254563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C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44208" y="364502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5292080" y="3717032"/>
            <a:ext cx="216024" cy="216024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24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 AND </a:t>
            </a:r>
            <a:r>
              <a:rPr lang="en-GB" dirty="0" err="1" smtClean="0"/>
              <a:t>and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mtClean="0"/>
              <a:t>NOT Gate (NAND)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TRUTH TABLE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20205" y="1772816"/>
            <a:ext cx="60007" cy="3600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572000" y="2420888"/>
            <a:ext cx="38164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36096" y="1778766"/>
            <a:ext cx="72008" cy="35944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04314" y="1778766"/>
            <a:ext cx="60007" cy="35944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8424" y="1772816"/>
            <a:ext cx="0" cy="3600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35996" y="1782823"/>
            <a:ext cx="36004" cy="35903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99592" y="3465004"/>
            <a:ext cx="3024336" cy="900100"/>
            <a:chOff x="971600" y="3068960"/>
            <a:chExt cx="6984776" cy="1671673"/>
          </a:xfrm>
        </p:grpSpPr>
        <p:grpSp>
          <p:nvGrpSpPr>
            <p:cNvPr id="47" name="Group 46"/>
            <p:cNvGrpSpPr/>
            <p:nvPr/>
          </p:nvGrpSpPr>
          <p:grpSpPr>
            <a:xfrm>
              <a:off x="971600" y="3068960"/>
              <a:ext cx="4104456" cy="1584176"/>
              <a:chOff x="2411760" y="3068960"/>
              <a:chExt cx="4104456" cy="1584176"/>
            </a:xfrm>
          </p:grpSpPr>
          <p:sp>
            <p:nvSpPr>
              <p:cNvPr id="60" name="Flowchart: Delay 59"/>
              <p:cNvSpPr/>
              <p:nvPr/>
            </p:nvSpPr>
            <p:spPr>
              <a:xfrm>
                <a:off x="3707904" y="3068960"/>
                <a:ext cx="1728192" cy="1584176"/>
              </a:xfrm>
              <a:prstGeom prst="flowChartDelay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flipH="1">
                <a:off x="2627784" y="3284984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2627784" y="4437112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5436096" y="3838795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lowchart: Connector 63"/>
              <p:cNvSpPr/>
              <p:nvPr/>
            </p:nvSpPr>
            <p:spPr>
              <a:xfrm>
                <a:off x="2411760" y="3176972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2435000" y="4329100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283968" y="3084449"/>
              <a:ext cx="3672408" cy="1656184"/>
              <a:chOff x="2627784" y="3032956"/>
              <a:chExt cx="3672408" cy="165618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2627784" y="3789040"/>
                <a:ext cx="108012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5652120" y="3861048"/>
                <a:ext cx="648072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lowchart: Connector 50"/>
              <p:cNvSpPr/>
              <p:nvPr/>
            </p:nvSpPr>
            <p:spPr>
              <a:xfrm>
                <a:off x="5436096" y="3753036"/>
                <a:ext cx="216024" cy="216024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lowchart: Extract 58"/>
              <p:cNvSpPr/>
              <p:nvPr/>
            </p:nvSpPr>
            <p:spPr>
              <a:xfrm rot="5400000">
                <a:off x="3743908" y="2996952"/>
                <a:ext cx="1656184" cy="1728192"/>
              </a:xfrm>
              <a:prstGeom prst="flowChartExtra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509034" y="3362537"/>
            <a:ext cx="324036" cy="35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09034" y="3977649"/>
            <a:ext cx="324036" cy="35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297812" y="3404073"/>
            <a:ext cx="324036" cy="35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C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963609" y="3702268"/>
            <a:ext cx="324036" cy="35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Q</a:t>
            </a:r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24028" y="1916832"/>
            <a:ext cx="3240360" cy="354495"/>
            <a:chOff x="4824028" y="1916832"/>
            <a:chExt cx="3240360" cy="354495"/>
          </a:xfrm>
        </p:grpSpPr>
        <p:sp>
          <p:nvSpPr>
            <p:cNvPr id="70" name="Rectangle 69"/>
            <p:cNvSpPr/>
            <p:nvPr/>
          </p:nvSpPr>
          <p:spPr>
            <a:xfrm>
              <a:off x="4824028" y="1916832"/>
              <a:ext cx="324036" cy="35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A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60132" y="1916832"/>
              <a:ext cx="324036" cy="35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B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32240" y="1916832"/>
              <a:ext cx="324036" cy="35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C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40352" y="1916832"/>
              <a:ext cx="324036" cy="35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solidFill>
                    <a:srgbClr val="FF0000"/>
                  </a:solidFill>
                </a:rPr>
                <a:t>Q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644008" y="256490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0112" y="256490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88224" y="256490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4008" y="328498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80112" y="328498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88224" y="328498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44008" y="393305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93305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88224" y="393305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44008" y="458112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80112" y="458112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88224" y="458112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73906" y="256490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73906" y="328498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73906" y="393305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1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73906" y="4581128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287645" y="5446965"/>
            <a:ext cx="431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Q = NOT  (A AND B)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5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2" grpId="0"/>
      <p:bldP spid="53" grpId="0"/>
      <p:bldP spid="54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>
              <a:latin typeface="Broadway" pitchFamily="82" charset="0"/>
            </a:endParaRPr>
          </a:p>
          <a:p>
            <a:pPr algn="ctr">
              <a:buNone/>
            </a:pPr>
            <a:r>
              <a:rPr lang="en-GB" dirty="0" smtClean="0">
                <a:latin typeface="Broadway" pitchFamily="82" charset="0"/>
              </a:rPr>
              <a:t>Introduction </a:t>
            </a:r>
          </a:p>
          <a:p>
            <a:pPr algn="ctr">
              <a:buNone/>
            </a:pPr>
            <a:r>
              <a:rPr lang="en-GB" dirty="0" smtClean="0">
                <a:latin typeface="Broadway" pitchFamily="82" charset="0"/>
              </a:rPr>
              <a:t>to </a:t>
            </a:r>
          </a:p>
          <a:p>
            <a:pPr algn="ctr">
              <a:buNone/>
            </a:pPr>
            <a:r>
              <a:rPr lang="en-GB" sz="3600" b="1" dirty="0" smtClean="0">
                <a:latin typeface="Broadway" pitchFamily="82" charset="0"/>
              </a:rPr>
              <a:t>Logic </a:t>
            </a:r>
            <a:r>
              <a:rPr lang="en-GB" sz="3600" b="1" dirty="0" smtClean="0">
                <a:latin typeface="Broadway" pitchFamily="82" charset="0"/>
              </a:rPr>
              <a:t>Gates</a:t>
            </a:r>
            <a:endParaRPr lang="en-IN" dirty="0">
              <a:latin typeface="Broadway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Logic Gates?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Description …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r>
              <a:rPr lang="en-GB" sz="2400" dirty="0" smtClean="0"/>
              <a:t>Basic building blocks of a digital circuit</a:t>
            </a:r>
          </a:p>
          <a:p>
            <a:r>
              <a:rPr lang="en-GB" sz="2400" dirty="0" smtClean="0"/>
              <a:t>Data processing on the circuit is controlled using transistors</a:t>
            </a:r>
          </a:p>
          <a:p>
            <a:r>
              <a:rPr lang="en-GB" sz="2400" dirty="0" smtClean="0"/>
              <a:t>Output depends on the logic gate and the input</a:t>
            </a:r>
            <a:endParaRPr lang="en-GB" sz="2400" dirty="0"/>
          </a:p>
          <a:p>
            <a:r>
              <a:rPr lang="en-GB" sz="2400" dirty="0" smtClean="0"/>
              <a:t>Input is one of two states – high or low</a:t>
            </a:r>
          </a:p>
          <a:p>
            <a:r>
              <a:rPr lang="en-GB" sz="2400" dirty="0" smtClean="0"/>
              <a:t>Output </a:t>
            </a:r>
            <a:r>
              <a:rPr lang="en-GB" sz="2400" dirty="0"/>
              <a:t>is one of two states – high or low</a:t>
            </a:r>
          </a:p>
          <a:p>
            <a:r>
              <a:rPr lang="en-GB" sz="2400" dirty="0" smtClean="0"/>
              <a:t>There are seven types of logic gates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103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Logic Gates?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There are three basic types of </a:t>
            </a:r>
            <a:r>
              <a:rPr lang="en-GB" sz="2800" dirty="0"/>
              <a:t>l</a:t>
            </a:r>
            <a:r>
              <a:rPr lang="en-GB" sz="2800" dirty="0" smtClean="0"/>
              <a:t>ogic gate.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AND gate</a:t>
            </a:r>
          </a:p>
          <a:p>
            <a:r>
              <a:rPr lang="en-GB" dirty="0" smtClean="0"/>
              <a:t>OR gate</a:t>
            </a:r>
          </a:p>
          <a:p>
            <a:r>
              <a:rPr lang="en-GB" dirty="0" smtClean="0"/>
              <a:t>NOT gate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257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AND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Symbol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411760" y="3068960"/>
            <a:ext cx="4320480" cy="1584176"/>
            <a:chOff x="2411760" y="3068960"/>
            <a:chExt cx="4320480" cy="1584176"/>
          </a:xfrm>
        </p:grpSpPr>
        <p:sp>
          <p:nvSpPr>
            <p:cNvPr id="4" name="Flowchart: Delay 3"/>
            <p:cNvSpPr/>
            <p:nvPr/>
          </p:nvSpPr>
          <p:spPr>
            <a:xfrm>
              <a:off x="3707904" y="3068960"/>
              <a:ext cx="1728192" cy="1584176"/>
            </a:xfrm>
            <a:prstGeom prst="flowChartDelay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885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AND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i.stack.imgur.com/LCUJ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55" y="194956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.stack.imgur.com/LCUJ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954" y="194956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61954" y="1949569"/>
            <a:ext cx="6735026" cy="3602250"/>
            <a:chOff x="861954" y="1949569"/>
            <a:chExt cx="6735026" cy="3602250"/>
          </a:xfrm>
        </p:grpSpPr>
        <p:pic>
          <p:nvPicPr>
            <p:cNvPr id="21" name="Picture 4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61954" y="3751594"/>
              <a:ext cx="1800225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693" y="1949569"/>
              <a:ext cx="1411287" cy="260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61954" y="1916832"/>
            <a:ext cx="6878398" cy="3609688"/>
            <a:chOff x="861954" y="1949569"/>
            <a:chExt cx="6878398" cy="3609688"/>
          </a:xfrm>
        </p:grpSpPr>
        <p:pic>
          <p:nvPicPr>
            <p:cNvPr id="22" name="Picture 4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54" y="3759032"/>
              <a:ext cx="1800225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252" y="1949569"/>
              <a:ext cx="1816100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411760" y="3068960"/>
            <a:ext cx="4320480" cy="1584176"/>
            <a:chOff x="2411760" y="3068960"/>
            <a:chExt cx="4320480" cy="1584176"/>
          </a:xfrm>
        </p:grpSpPr>
        <p:sp>
          <p:nvSpPr>
            <p:cNvPr id="12" name="Flowchart: Delay 11"/>
            <p:cNvSpPr/>
            <p:nvPr/>
          </p:nvSpPr>
          <p:spPr>
            <a:xfrm>
              <a:off x="3707904" y="3068960"/>
              <a:ext cx="1728192" cy="1584176"/>
            </a:xfrm>
            <a:prstGeom prst="flowChartDelay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16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3869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OR Gate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411760" y="3086962"/>
            <a:ext cx="4320480" cy="1566174"/>
            <a:chOff x="2411760" y="3086962"/>
            <a:chExt cx="4320480" cy="156617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Stored Data 4"/>
            <p:cNvSpPr/>
            <p:nvPr/>
          </p:nvSpPr>
          <p:spPr>
            <a:xfrm rot="10800000">
              <a:off x="3491880" y="3086962"/>
              <a:ext cx="1944216" cy="1566174"/>
            </a:xfrm>
            <a:prstGeom prst="flowChartOnlineStorag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1414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i.stack.imgur.com/LCUJ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55" y="194956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.stack.imgur.com/LCUJ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54" y="3751594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693" y="1949569"/>
            <a:ext cx="14112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61954" y="1916832"/>
            <a:ext cx="6878398" cy="2609850"/>
            <a:chOff x="1366010" y="1916832"/>
            <a:chExt cx="6878398" cy="2609850"/>
          </a:xfrm>
        </p:grpSpPr>
        <p:pic>
          <p:nvPicPr>
            <p:cNvPr id="14" name="Picture 2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010" y="1949569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308" y="1916832"/>
              <a:ext cx="1816100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865881" y="1916832"/>
            <a:ext cx="6874471" cy="3634987"/>
            <a:chOff x="861954" y="1916832"/>
            <a:chExt cx="6874471" cy="3634987"/>
          </a:xfrm>
        </p:grpSpPr>
        <p:pic>
          <p:nvPicPr>
            <p:cNvPr id="22" name="Picture 4" descr="http://i.stack.imgur.com/LCUJ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54" y="3751594"/>
              <a:ext cx="1800225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325" y="1916832"/>
              <a:ext cx="1816100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267744" y="2915777"/>
            <a:ext cx="4320480" cy="1566174"/>
            <a:chOff x="2411760" y="3086962"/>
            <a:chExt cx="4320480" cy="1566174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627784" y="3284984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27784" y="4437112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36096" y="3838795"/>
              <a:ext cx="1080120" cy="0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/>
            <p:cNvSpPr/>
            <p:nvPr/>
          </p:nvSpPr>
          <p:spPr>
            <a:xfrm>
              <a:off x="2411760" y="317697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435000" y="4329100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6516216" y="3717032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4" name="Flowchart: Stored Data 23"/>
            <p:cNvSpPr/>
            <p:nvPr/>
          </p:nvSpPr>
          <p:spPr>
            <a:xfrm rot="10800000">
              <a:off x="3491880" y="3086962"/>
              <a:ext cx="1944216" cy="1566174"/>
            </a:xfrm>
            <a:prstGeom prst="flowChartOnlineStorage">
              <a:avLst/>
            </a:pr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89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NOT 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The logical inverter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27784" y="3032956"/>
            <a:ext cx="4104456" cy="1656184"/>
            <a:chOff x="2627784" y="3032956"/>
            <a:chExt cx="4104456" cy="165618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627784" y="3789040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652120" y="3861048"/>
              <a:ext cx="108012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/>
            <p:cNvSpPr/>
            <p:nvPr/>
          </p:nvSpPr>
          <p:spPr>
            <a:xfrm>
              <a:off x="5436096" y="3753036"/>
              <a:ext cx="216024" cy="216024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Extract 4"/>
            <p:cNvSpPr/>
            <p:nvPr/>
          </p:nvSpPr>
          <p:spPr>
            <a:xfrm rot="5400000">
              <a:off x="3743908" y="2996952"/>
              <a:ext cx="1656184" cy="1728192"/>
            </a:xfrm>
            <a:prstGeom prst="flowChartExtra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14147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275</Words>
  <Application>Microsoft Office PowerPoint</Application>
  <PresentationFormat>On-screen Show (4:3)</PresentationFormat>
  <Paragraphs>163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Digital Electronics(18EC34)</vt:lpstr>
      <vt:lpstr>Slide 2</vt:lpstr>
      <vt:lpstr>What are Logic Gates?</vt:lpstr>
      <vt:lpstr>What are Logic Gates?</vt:lpstr>
      <vt:lpstr>The AND Gate</vt:lpstr>
      <vt:lpstr>The AND Gate</vt:lpstr>
      <vt:lpstr>The OR Gate</vt:lpstr>
      <vt:lpstr>The OR Gate</vt:lpstr>
      <vt:lpstr>The NOT Gate</vt:lpstr>
      <vt:lpstr>The NOT Gate</vt:lpstr>
      <vt:lpstr>Thinking in Binary</vt:lpstr>
      <vt:lpstr>True or False?</vt:lpstr>
      <vt:lpstr>True or False?</vt:lpstr>
      <vt:lpstr>True or False?</vt:lpstr>
      <vt:lpstr>Combining Logic Gates</vt:lpstr>
      <vt:lpstr>Combining Logic Gates</vt:lpstr>
      <vt:lpstr>Combining Logic Gates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Herbert, Richard</dc:creator>
  <cp:lastModifiedBy>Lenovo</cp:lastModifiedBy>
  <cp:revision>92</cp:revision>
  <dcterms:created xsi:type="dcterms:W3CDTF">2014-10-07T09:22:02Z</dcterms:created>
  <dcterms:modified xsi:type="dcterms:W3CDTF">2021-09-07T11:20:06Z</dcterms:modified>
</cp:coreProperties>
</file>